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77D3135-35FF-4214-933A-293395BFA9BD}" type="datetimeFigureOut">
              <a:rPr lang="el-GR" smtClean="0"/>
              <a:pPr/>
              <a:t>2/9/2015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F8B528-A06C-4D43-A922-B1F251B96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ΕΠΑΛ ΝΕΑΠΟΛΗΣ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ΤΟΜΕΑΣ ΗΛΕΚΤΡΟΛΟΓΙΑΣ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sz="3200" b="1" dirty="0" smtClean="0"/>
          </a:p>
          <a:p>
            <a:pPr algn="ctr">
              <a:buNone/>
            </a:pPr>
            <a:endParaRPr lang="el-GR" sz="3200" b="1" dirty="0" smtClean="0"/>
          </a:p>
          <a:p>
            <a:pPr algn="ctr">
              <a:buNone/>
            </a:pPr>
            <a:r>
              <a:rPr lang="el-GR" sz="3200" b="1" dirty="0" smtClean="0"/>
              <a:t>ΗΛΕΚΤΡΟΛΟΓΩΝ ΕΓΚΑΤΑΣΤΑΣΕΩΝ</a:t>
            </a:r>
            <a:endParaRPr lang="el-GR" sz="3200" dirty="0" smtClean="0"/>
          </a:p>
          <a:p>
            <a:pPr algn="ctr"/>
            <a:endParaRPr lang="el-GR" dirty="0" smtClean="0"/>
          </a:p>
          <a:p>
            <a:pPr algn="ctr"/>
            <a:endParaRPr lang="el-GR" sz="6000" dirty="0" smtClean="0"/>
          </a:p>
          <a:p>
            <a:pPr algn="ctr"/>
            <a:endParaRPr lang="el-GR" sz="6000" dirty="0"/>
          </a:p>
        </p:txBody>
      </p:sp>
      <p:pic>
        <p:nvPicPr>
          <p:cNvPr id="13" name="12 - Εικόνα" descr="ηλγ.jpg"/>
          <p:cNvPicPr/>
          <p:nvPr/>
        </p:nvPicPr>
        <p:blipFill>
          <a:blip r:embed="rId2"/>
          <a:srcRect l="5478" r="5478"/>
          <a:stretch>
            <a:fillRect/>
          </a:stretch>
        </p:blipFill>
        <p:spPr bwMode="auto">
          <a:xfrm>
            <a:off x="3143240" y="3786190"/>
            <a:ext cx="2071702" cy="185738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DSC_1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214810" cy="2799389"/>
          </a:xfrm>
          <a:prstGeom prst="rect">
            <a:avLst/>
          </a:prstGeom>
        </p:spPr>
      </p:pic>
      <p:pic>
        <p:nvPicPr>
          <p:cNvPr id="7" name="6 - Εικόνα" descr="DSC_1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357562"/>
            <a:ext cx="3857620" cy="2562151"/>
          </a:xfrm>
          <a:prstGeom prst="rect">
            <a:avLst/>
          </a:prstGeom>
        </p:spPr>
      </p:pic>
      <p:pic>
        <p:nvPicPr>
          <p:cNvPr id="8" name="7 - Εικόνα" descr="DSC_1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00438"/>
            <a:ext cx="3643306" cy="2419808"/>
          </a:xfrm>
          <a:prstGeom prst="rect">
            <a:avLst/>
          </a:prstGeom>
        </p:spPr>
      </p:pic>
      <p:pic>
        <p:nvPicPr>
          <p:cNvPr id="9" name="8 - Εικόνα" descr="DSC_15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57166"/>
            <a:ext cx="3643305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ΗΛΕΚΤΡΟΛΟΓΟΣ ΕΓΚΑΤΑΣΤΑΣΕΩΝ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pPr algn="ctr">
              <a:buNone/>
            </a:pPr>
            <a:r>
              <a:rPr lang="el-GR" sz="2400" dirty="0" smtClean="0"/>
              <a:t>Β ΤΑΞΗ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ΚΥΚΛΩΜΑΤΑ ΣΥΝΕΧΟΥΣ ΡΕΥΜΑΤΟΣ –ΗΛΕΚΤΡΟΜΑΓΝΗΤΙΣΜΟΣ</a:t>
            </a:r>
          </a:p>
          <a:p>
            <a:pP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ΗΛΕΚΤΡΙΚΕΣ ΕΓΚΑΤΑΣΤΑΣΕΙΣ </a:t>
            </a:r>
            <a:r>
              <a:rPr lang="en-US" sz="2400" dirty="0" smtClean="0"/>
              <a:t>I</a:t>
            </a:r>
            <a:endParaRPr lang="el-GR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ΑΥΤΟΜΑΤΙΣΜΟΙ ΗΛΕΚΤΡΟΜΗΧΑΝΙΚΗΣ ΤΕΧΝΟΛΟΓΙΑΣ</a:t>
            </a:r>
          </a:p>
          <a:p>
            <a:pP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ΣΧΕΔΙΑΣΗ ΗΛΕΚΤΡΟΛΟΓΙΚΩΝ ΕΓΚΑΤΑΣΤΑΣΕΩΝ</a:t>
            </a:r>
          </a:p>
          <a:p>
            <a:pP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ΑΓΓΛΙΚΑ ΕΙΔΙΚΟΤΗΤΑΣ</a:t>
            </a:r>
          </a:p>
          <a:p>
            <a:pPr algn="ctr">
              <a:buNone/>
            </a:pPr>
            <a:endParaRPr lang="el-GR" sz="2000" dirty="0" smtClean="0"/>
          </a:p>
          <a:p>
            <a:pPr>
              <a:buFont typeface="Wingdings" pitchFamily="2" charset="2"/>
              <a:buChar char="§"/>
            </a:pPr>
            <a:endParaRPr lang="el-GR" sz="2000" dirty="0" smtClean="0"/>
          </a:p>
          <a:p>
            <a:pPr algn="ctr"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ΗΛΕΚΤΡΟΛΟΓΟΣ ΕΓΚΑΤΑΣΤΑΣΕΩΝ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2800" dirty="0" smtClean="0"/>
              <a:t>Γ ΤΑΞΗ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ΗΛΕΚΤΡΟΤΕΧΝΙΑ</a:t>
            </a:r>
          </a:p>
          <a:p>
            <a:pPr>
              <a:buFont typeface="Arial" pitchFamily="34" charset="0"/>
              <a:buChar char="•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ΨΗΦΙΑΚΑ ΣΥΣΤΗΜΑΤΑ</a:t>
            </a:r>
          </a:p>
          <a:p>
            <a:pPr>
              <a:buFont typeface="Arial" pitchFamily="34" charset="0"/>
              <a:buChar char="•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ΗΛΕΚΤΡΙΚΕΣ ΜΗΧΑΝΕΣ</a:t>
            </a:r>
          </a:p>
          <a:p>
            <a:pPr>
              <a:buFont typeface="Arial" pitchFamily="34" charset="0"/>
              <a:buChar char="•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ΗΛΕΚΤΡΙΚΕΣ ΕΓΚΑΤΑΣΤΑΣΕΙΣ </a:t>
            </a:r>
            <a:r>
              <a:rPr lang="en-US" sz="2800" dirty="0" smtClean="0"/>
              <a:t>II</a:t>
            </a:r>
            <a:endParaRPr lang="el-GR" sz="2800" dirty="0" smtClean="0"/>
          </a:p>
          <a:p>
            <a:pPr>
              <a:buFont typeface="Arial" pitchFamily="34" charset="0"/>
              <a:buChar char="•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ΕΡΓΑΣΤΗΡΙΟ ΗΛΕΚΤΡΟΤΕΧΝΙΑΣ ΚΑΙ ΗΛΕΚΤΡΙΚΩΝ ΜΗΧΑΝΩΝ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ΑΥΤΟΜΑΤΙΣΜΟΙ ΠΡΟΓΡΑΜΜΑΤΙΖΟΜΕΝΗΣ ΛΟΓΙΚΗΣ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ΗΛΕΚΤΡΟΛΟΓΟΣ ΕΓΚΑΤΑΣΤΑΣΕΩΝ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sz="2400" b="1" dirty="0" smtClean="0"/>
              <a:t>Σχεδιάζει και κατασκευάζει Ηλεκτρολογικές Εγκαταστάσεις κτιρίων και βιομηχανικών χώρων</a:t>
            </a:r>
          </a:p>
          <a:p>
            <a:pPr>
              <a:buFont typeface="Wingdings" pitchFamily="2" charset="2"/>
              <a:buChar char="§"/>
            </a:pPr>
            <a:endParaRPr lang="el-GR" sz="2400" b="1" dirty="0" smtClean="0"/>
          </a:p>
          <a:p>
            <a:pPr>
              <a:buFont typeface="Wingdings" pitchFamily="2" charset="2"/>
              <a:buChar char="§"/>
            </a:pPr>
            <a:r>
              <a:rPr lang="el-GR" sz="2400" b="1" dirty="0" smtClean="0"/>
              <a:t>Μετράει και ελέγχει την ασφαλή λειτουργία της ηλεκτρικής εγκατάστασης και συσκευών</a:t>
            </a:r>
          </a:p>
          <a:p>
            <a:pPr>
              <a:buFont typeface="Wingdings" pitchFamily="2" charset="2"/>
              <a:buChar char="§"/>
            </a:pPr>
            <a:endParaRPr lang="el-GR" sz="2400" b="1" dirty="0" smtClean="0"/>
          </a:p>
          <a:p>
            <a:pPr>
              <a:buFont typeface="Wingdings" pitchFamily="2" charset="2"/>
              <a:buChar char="§"/>
            </a:pPr>
            <a:r>
              <a:rPr lang="el-GR" sz="2400" b="1" dirty="0" smtClean="0"/>
              <a:t>Συντηρεί, εντοπίζει και επισκευάζει βλάβες εγκαταστάσεων και μηχανών</a:t>
            </a:r>
          </a:p>
          <a:p>
            <a:pPr>
              <a:buNone/>
            </a:pPr>
            <a:endParaRPr lang="el-GR" sz="2400" b="1" dirty="0" smtClean="0"/>
          </a:p>
          <a:p>
            <a:pPr lvl="0">
              <a:buFont typeface="Wingdings" pitchFamily="2" charset="2"/>
              <a:buChar char="§"/>
            </a:pPr>
            <a:r>
              <a:rPr lang="el-GR" sz="2400" b="1" dirty="0" smtClean="0"/>
              <a:t>Βελτιώνει και εκσυγχρονίζει την εγκατάσταση με σύγχρονη τεχνολογία (αυτοματισμούς</a:t>
            </a:r>
            <a:r>
              <a:rPr lang="en-US" sz="2400" b="1" dirty="0" smtClean="0"/>
              <a:t>-PLC</a:t>
            </a:r>
            <a:r>
              <a:rPr lang="el-GR" sz="2400" b="1" dirty="0" smtClean="0"/>
              <a:t>)</a:t>
            </a:r>
          </a:p>
          <a:p>
            <a:pPr>
              <a:buFont typeface="Wingdings" pitchFamily="2" charset="2"/>
              <a:buChar char="§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677246"/>
          </a:xfrm>
        </p:spPr>
        <p:txBody>
          <a:bodyPr/>
          <a:lstStyle/>
          <a:p>
            <a:pPr algn="ctr"/>
            <a:r>
              <a:rPr lang="el-GR" dirty="0" smtClean="0"/>
              <a:t>ΜΠΟΡΕΙ ΝΑ ΕΡΓΑΣΤΕΙ ΩΣ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/>
          </a:bodyPr>
          <a:lstStyle/>
          <a:p>
            <a:r>
              <a:rPr lang="el-GR" b="1" dirty="0" smtClean="0"/>
              <a:t>ελεύθερος επαγγελματίας εγκαταστάτης με δικό του πελατολόγιο</a:t>
            </a:r>
            <a:endParaRPr lang="en-US" b="1" dirty="0" smtClean="0"/>
          </a:p>
          <a:p>
            <a:endParaRPr lang="el-GR" b="1" dirty="0" smtClean="0"/>
          </a:p>
          <a:p>
            <a:r>
              <a:rPr lang="el-GR" b="1" dirty="0" smtClean="0"/>
              <a:t>ειδικευμένος τεχνικός σε συνεργεία μεγάλων κατασκευών</a:t>
            </a:r>
            <a:endParaRPr lang="en-US" b="1" dirty="0" smtClean="0"/>
          </a:p>
          <a:p>
            <a:endParaRPr lang="el-GR" b="1" dirty="0" smtClean="0"/>
          </a:p>
          <a:p>
            <a:r>
              <a:rPr lang="el-GR" b="1" dirty="0" smtClean="0"/>
              <a:t>ιδιοκτήτης ή ειδικευμένος πωλητής σε καταστήματα ηλεκτρολογικών ειδών</a:t>
            </a:r>
            <a:endParaRPr lang="en-US" b="1" dirty="0" smtClean="0"/>
          </a:p>
          <a:p>
            <a:endParaRPr lang="en-US" b="1" dirty="0" smtClean="0"/>
          </a:p>
          <a:p>
            <a:r>
              <a:rPr lang="el-GR" b="1" dirty="0" smtClean="0"/>
              <a:t>δημόσιος υπάλληλος σε ΟΤΑ</a:t>
            </a:r>
            <a:r>
              <a:rPr lang="en-US" b="1" dirty="0" smtClean="0"/>
              <a:t>,</a:t>
            </a:r>
            <a:r>
              <a:rPr lang="el-GR" b="1" dirty="0" smtClean="0"/>
              <a:t>ΟΤΕ, ΔΕΗ, Νοσοκομεία, Μουσεία</a:t>
            </a:r>
            <a:r>
              <a:rPr lang="en-US" b="1" dirty="0" smtClean="0"/>
              <a:t> </a:t>
            </a:r>
            <a:r>
              <a:rPr lang="el-GR" b="1" dirty="0" smtClean="0"/>
              <a:t>και Αθλητικά κέντρα</a:t>
            </a:r>
            <a:endParaRPr lang="en-US" b="1" dirty="0" smtClean="0"/>
          </a:p>
          <a:p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605808"/>
          </a:xfrm>
        </p:spPr>
        <p:txBody>
          <a:bodyPr/>
          <a:lstStyle/>
          <a:p>
            <a:pPr algn="ctr"/>
            <a:r>
              <a:rPr lang="el-GR" dirty="0" smtClean="0"/>
              <a:t>ΜΠΟΡΕΙ ΝΑ ΕΡΓΑΣΤΕΙ ΩΣ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Ιδιωτικός υπάλληλος – τεχνίτης-</a:t>
            </a:r>
            <a:r>
              <a:rPr lang="el-GR" b="1" dirty="0" err="1" smtClean="0"/>
              <a:t>συντηρητης</a:t>
            </a:r>
            <a:endParaRPr lang="el-GR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l-GR" b="1" dirty="0" smtClean="0"/>
              <a:t>ηλεκτροτεχνίτης σε εγκαταστάσεις και συντηρήσεις ανελκυστήρων και </a:t>
            </a:r>
            <a:r>
              <a:rPr lang="el-GR" b="1" dirty="0" err="1" smtClean="0"/>
              <a:t>ηλεκτρογερανών</a:t>
            </a:r>
            <a:endParaRPr lang="en-US" b="1" dirty="0" smtClean="0"/>
          </a:p>
          <a:p>
            <a:endParaRPr lang="en-US" b="1" dirty="0" smtClean="0"/>
          </a:p>
          <a:p>
            <a:r>
              <a:rPr lang="el-GR" b="1" dirty="0" smtClean="0"/>
              <a:t>Κατασκευή-συντήρηση  </a:t>
            </a:r>
            <a:r>
              <a:rPr lang="el-GR" b="1" dirty="0" err="1" smtClean="0"/>
              <a:t>φωτοβολταϊκών</a:t>
            </a:r>
            <a:r>
              <a:rPr lang="el-GR" b="1" dirty="0" smtClean="0"/>
              <a:t>  συστημάτων</a:t>
            </a:r>
          </a:p>
          <a:p>
            <a:endParaRPr lang="el-GR" b="1" dirty="0" smtClean="0"/>
          </a:p>
          <a:p>
            <a:r>
              <a:rPr lang="el-GR" b="1" dirty="0" smtClean="0"/>
              <a:t>Σε αιολικά πάρκα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err="1" smtClean="0"/>
              <a:t>Χωρισ</a:t>
            </a:r>
            <a:r>
              <a:rPr lang="el-GR" dirty="0" smtClean="0"/>
              <a:t> </a:t>
            </a:r>
            <a:r>
              <a:rPr lang="el-GR" dirty="0" err="1" smtClean="0"/>
              <a:t>προυπηρεσια</a:t>
            </a:r>
            <a:r>
              <a:rPr lang="el-GR" dirty="0" smtClean="0"/>
              <a:t> </a:t>
            </a:r>
            <a:r>
              <a:rPr lang="el-GR" dirty="0" err="1" smtClean="0"/>
              <a:t>αποκταει</a:t>
            </a:r>
            <a:r>
              <a:rPr lang="el-GR" dirty="0" smtClean="0"/>
              <a:t> την </a:t>
            </a:r>
            <a:r>
              <a:rPr lang="el-GR" dirty="0" err="1" smtClean="0"/>
              <a:t>αδεια</a:t>
            </a:r>
            <a:r>
              <a:rPr lang="el-GR" dirty="0" smtClean="0"/>
              <a:t> 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b="1" dirty="0" smtClean="0"/>
              <a:t>ηλεκτροτεχνίτης σε εγκαταστάσεις και συντηρήσεις ανελκυστήρων και </a:t>
            </a:r>
            <a:r>
              <a:rPr lang="el-GR" b="1" dirty="0" err="1" smtClean="0"/>
              <a:t>ηλεκτρογερανών</a:t>
            </a:r>
            <a:endParaRPr lang="el-GR" dirty="0" smtClean="0"/>
          </a:p>
          <a:p>
            <a:endParaRPr lang="en-US" b="1" dirty="0" smtClean="0"/>
          </a:p>
          <a:p>
            <a:r>
              <a:rPr lang="el-GR" b="1" dirty="0" smtClean="0"/>
              <a:t>ηλεκτροτεχνίτη (φωτισμού, κίνησης, ανελκυστήρων)</a:t>
            </a:r>
          </a:p>
          <a:p>
            <a:endParaRPr lang="el-GR" b="1" dirty="0" smtClean="0"/>
          </a:p>
          <a:p>
            <a:r>
              <a:rPr lang="el-GR" b="1" dirty="0" smtClean="0"/>
              <a:t>βοηθού χειριστή φωτιστικών σωμάτων</a:t>
            </a:r>
          </a:p>
          <a:p>
            <a:endParaRPr lang="el-GR" b="1" dirty="0" smtClean="0"/>
          </a:p>
          <a:p>
            <a:r>
              <a:rPr lang="el-GR" b="1" dirty="0" smtClean="0"/>
              <a:t>βοηθού τεχνικού αερίων καυσίμων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Με </a:t>
            </a:r>
            <a:r>
              <a:rPr lang="el-GR" dirty="0" err="1" smtClean="0"/>
              <a:t>προυπηρεσια</a:t>
            </a:r>
            <a:r>
              <a:rPr lang="el-GR" dirty="0" smtClean="0"/>
              <a:t> </a:t>
            </a:r>
            <a:r>
              <a:rPr lang="el-GR" dirty="0" err="1" smtClean="0"/>
              <a:t>αποκταει</a:t>
            </a:r>
            <a:r>
              <a:rPr lang="el-GR" dirty="0" smtClean="0"/>
              <a:t> την </a:t>
            </a:r>
            <a:r>
              <a:rPr lang="el-GR" dirty="0" err="1" smtClean="0"/>
              <a:t>αδεια</a:t>
            </a:r>
            <a:r>
              <a:rPr lang="el-GR" dirty="0" smtClean="0"/>
              <a:t> 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ηλεκτρολόγου εγκαταστάτη (μελέτη, επίβλεψη, κατασκευή)</a:t>
            </a:r>
          </a:p>
          <a:p>
            <a:endParaRPr lang="el-GR" b="1" dirty="0" smtClean="0"/>
          </a:p>
          <a:p>
            <a:r>
              <a:rPr lang="el-GR" b="1" dirty="0" smtClean="0"/>
              <a:t>τεχνίτη οργάνων, τροχών, σιγαστήρων, ψυγείων, βαφέα, κλπ)</a:t>
            </a:r>
          </a:p>
          <a:p>
            <a:endParaRPr lang="el-GR" b="1" dirty="0" smtClean="0"/>
          </a:p>
          <a:p>
            <a:r>
              <a:rPr lang="el-GR" b="1" dirty="0" smtClean="0"/>
              <a:t>Μηχανοτεχνίτη αυτοκινήτων – μοτοσυκλετών</a:t>
            </a:r>
          </a:p>
          <a:p>
            <a:endParaRPr lang="el-GR" b="1" dirty="0" smtClean="0"/>
          </a:p>
          <a:p>
            <a:r>
              <a:rPr lang="el-GR" b="1" dirty="0" smtClean="0"/>
              <a:t>τεχνίτη ή εγκαταστάτη αερίων καυσίμων</a:t>
            </a:r>
            <a:br>
              <a:rPr lang="el-GR" b="1" dirty="0" smtClean="0"/>
            </a:br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150508_0835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3562350" cy="2003425"/>
          </a:xfrm>
        </p:spPr>
      </p:pic>
      <p:pic>
        <p:nvPicPr>
          <p:cNvPr id="6" name="5 - Εικόνα" descr="20150508_100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85728"/>
            <a:ext cx="4444999" cy="2500312"/>
          </a:xfrm>
          <a:prstGeom prst="rect">
            <a:avLst/>
          </a:prstGeom>
        </p:spPr>
      </p:pic>
      <p:pic>
        <p:nvPicPr>
          <p:cNvPr id="7" name="6 - Εικόνα" descr="20150508_101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-1" y="3143248"/>
            <a:ext cx="4445031" cy="2500330"/>
          </a:xfrm>
          <a:prstGeom prst="rect">
            <a:avLst/>
          </a:prstGeom>
        </p:spPr>
      </p:pic>
      <p:pic>
        <p:nvPicPr>
          <p:cNvPr id="8" name="7 - Εικόνα" descr="20150508_1016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4572000" y="3857628"/>
            <a:ext cx="3579838" cy="201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216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2</vt:lpstr>
      <vt:lpstr>Αφθονία</vt:lpstr>
      <vt:lpstr>ΕΠΑΛ ΝΕΑΠΟΛΗΣ  ΤΟΜΕΑΣ ΗΛΕΚΤΡΟΛΟΓΙΑΣ</vt:lpstr>
      <vt:lpstr>ΗΛΕΚΤΡΟΛΟΓΟΣ ΕΓΚΑΤΑΣΤΑΣΕΩΝ</vt:lpstr>
      <vt:lpstr>ΗΛΕΚΤΡΟΛΟΓΟΣ ΕΓΚΑΤΑΣΤΑΣΕΩΝ</vt:lpstr>
      <vt:lpstr>ΗΛΕΚΤΡΟΛΟΓΟΣ ΕΓΚΑΤΑΣΤΑΣΕΩΝ</vt:lpstr>
      <vt:lpstr>ΜΠΟΡΕΙ ΝΑ ΕΡΓΑΣΤΕΙ ΩΣ</vt:lpstr>
      <vt:lpstr>ΜΠΟΡΕΙ ΝΑ ΕΡΓΑΣΤΕΙ ΩΣ</vt:lpstr>
      <vt:lpstr>Χωρισ προυπηρεσια αποκταει την αδεια του</vt:lpstr>
      <vt:lpstr>Με προυπηρεσια αποκταει την αδεια του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ΤΕΧΝΙΚΗ ΕΚΠΑΙΔΕΥΣ</dc:title>
  <dc:creator>Nikolas</dc:creator>
  <cp:lastModifiedBy>ΚΟΝΤΟΛΑΙΜΑΚΗΣ ΝΕΚΤΑΡΙΟΣ</cp:lastModifiedBy>
  <cp:revision>19</cp:revision>
  <dcterms:created xsi:type="dcterms:W3CDTF">2015-05-07T15:04:19Z</dcterms:created>
  <dcterms:modified xsi:type="dcterms:W3CDTF">2015-09-02T09:16:31Z</dcterms:modified>
</cp:coreProperties>
</file>